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notesMasterIdLst>
    <p:notesMasterId r:id="rId22"/>
  </p:notesMasterIdLst>
  <p:sldIdLst>
    <p:sldId id="256" r:id="rId4"/>
    <p:sldId id="257" r:id="rId5"/>
    <p:sldId id="258" r:id="rId6"/>
    <p:sldId id="264" r:id="rId7"/>
    <p:sldId id="278" r:id="rId8"/>
    <p:sldId id="267" r:id="rId9"/>
    <p:sldId id="259" r:id="rId10"/>
    <p:sldId id="265" r:id="rId11"/>
    <p:sldId id="266" r:id="rId12"/>
    <p:sldId id="277" r:id="rId13"/>
    <p:sldId id="271" r:id="rId14"/>
    <p:sldId id="273" r:id="rId15"/>
    <p:sldId id="268" r:id="rId16"/>
    <p:sldId id="270" r:id="rId17"/>
    <p:sldId id="275" r:id="rId18"/>
    <p:sldId id="274" r:id="rId19"/>
    <p:sldId id="27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5441A-9143-48EA-9430-2B8BD128405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2323C-152E-4B75-8A2B-CC2A0099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1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2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267" y="320016"/>
            <a:ext cx="9359661" cy="1671745"/>
          </a:xfrm>
        </p:spPr>
        <p:txBody>
          <a:bodyPr/>
          <a:lstStyle/>
          <a:p>
            <a:r>
              <a:rPr lang="en-US" sz="6000" dirty="0"/>
              <a:t>Urban Air Quality and Health Impact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24FDEB-3B14-DB67-B1A7-5CEC5990D09B}"/>
              </a:ext>
            </a:extLst>
          </p:cNvPr>
          <p:cNvSpPr txBox="1">
            <a:spLocks/>
          </p:cNvSpPr>
          <p:nvPr/>
        </p:nvSpPr>
        <p:spPr>
          <a:xfrm>
            <a:off x="5565816" y="3557442"/>
            <a:ext cx="7597810" cy="22931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Project 1</a:t>
            </a:r>
          </a:p>
          <a:p>
            <a:r>
              <a:rPr lang="en-US" b="1" dirty="0"/>
              <a:t>Team 2  </a:t>
            </a:r>
          </a:p>
          <a:p>
            <a:r>
              <a:rPr lang="en-US" b="1" dirty="0"/>
              <a:t>     </a:t>
            </a:r>
            <a:r>
              <a:rPr lang="en-US" sz="2000" dirty="0"/>
              <a:t>Abhilasha Singh</a:t>
            </a:r>
            <a:br>
              <a:rPr lang="en-US" sz="2000" dirty="0"/>
            </a:br>
            <a:r>
              <a:rPr lang="en-US" sz="2000" dirty="0"/>
              <a:t>       Aswin Balaji Thippa Ramesh</a:t>
            </a:r>
            <a:br>
              <a:rPr lang="en-US" sz="2000" dirty="0"/>
            </a:br>
            <a:r>
              <a:rPr lang="en-US" sz="2000" dirty="0"/>
              <a:t>       Lixing Pan</a:t>
            </a:r>
          </a:p>
          <a:p>
            <a:r>
              <a:rPr lang="en-US" sz="2400" b="1" dirty="0"/>
              <a:t> IDS 6101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1FB6547-0B8E-DDFA-DF77-E48157F5F38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1381" y="1206139"/>
            <a:ext cx="4130289" cy="4020671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</a:t>
            </a:r>
          </a:p>
          <a:p>
            <a:pPr algn="l"/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Most of the population has health risk scores around 9.0, with a small subset showing elevated scores near 10.0.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B53AF-29A7-91BF-771E-ABECD4A4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55" b="14408"/>
          <a:stretch/>
        </p:blipFill>
        <p:spPr>
          <a:xfrm>
            <a:off x="5393942" y="1308693"/>
            <a:ext cx="6402725" cy="3815564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51A9022C-270F-746D-DF7A-1217D81F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04204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2274" y="1590233"/>
            <a:ext cx="4430918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dirty="0"/>
          </a:p>
          <a:p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There is a significant difference in Health Risk Scores between weekends and weekdays. Scores are generally higher on weekends than on weekdays, indicating increased health risks during weekends</a:t>
            </a:r>
          </a:p>
          <a:p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794C6-872D-C732-A1FB-0ADCBD56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3" t="3999"/>
          <a:stretch/>
        </p:blipFill>
        <p:spPr>
          <a:xfrm>
            <a:off x="5033137" y="1764115"/>
            <a:ext cx="5941400" cy="347450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F24C0A2-D4F4-73E6-C1AA-317D78FE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003AB32-E151-56D5-D582-D250492A588A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health risk scores differ between weekdays and weekends?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8D0CA-AF7A-64B5-23BF-D1FC102D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8" t="5935" r="2130" b="3482"/>
          <a:stretch/>
        </p:blipFill>
        <p:spPr>
          <a:xfrm>
            <a:off x="8283914" y="2272422"/>
            <a:ext cx="3262724" cy="274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3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1864" y="1725930"/>
            <a:ext cx="3364005" cy="3647911"/>
          </a:xfrm>
        </p:spPr>
        <p:txBody>
          <a:bodyPr/>
          <a:lstStyle/>
          <a:p>
            <a:r>
              <a:rPr lang="en-US" b="1" dirty="0">
                <a:solidFill>
                  <a:srgbClr val="0073AA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pPr algn="l"/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San Jose has the highest health risk score and wind gusts, while Philadelphia shows the lowest health risk score and Los Angeles the lowest wind gusts.</a:t>
            </a:r>
            <a:endParaRPr lang="en-US" i="0" dirty="0">
              <a:solidFill>
                <a:srgbClr val="0073AA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69A34-5852-C5F5-B9B3-9F26F319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825625"/>
            <a:ext cx="4807131" cy="349953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6EF0501F-5572-5F48-DD21-E84A47917CA3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Analyzing how key meteorological factors vary across different cities.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DF837-74A9-C89D-7461-D220E9C8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65" y="1811228"/>
            <a:ext cx="4450840" cy="3528323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F61287F3-1F7E-BBA4-459A-0960B1E82979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6330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3624072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Correlation heatmap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Visualize the strength and direction of relationships (correlations) between pairs of variables in a dataset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275A120-DA52-C487-4401-77541168AFAB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D84DB3-766C-B154-23AE-D5916E1E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98" y="793376"/>
            <a:ext cx="7162219" cy="49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4617" y="1877272"/>
            <a:ext cx="3396480" cy="370850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Wind gusts have a positive impact on health risk, whereas temperature has a weaker, slightly negative relationship with health risk scores</a:t>
            </a:r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AB2D3-7EF4-3E33-FADA-1178DCAF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710" y="1825625"/>
            <a:ext cx="3809998" cy="3474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B8359-1E30-6B5F-7C26-51C95193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7" y="1825625"/>
            <a:ext cx="3997234" cy="370850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1B4C8AC-3451-2AE5-B736-6E6E9447AFBD}"/>
              </a:ext>
            </a:extLst>
          </p:cNvPr>
          <p:cNvSpPr txBox="1">
            <a:spLocks/>
          </p:cNvSpPr>
          <p:nvPr/>
        </p:nvSpPr>
        <p:spPr>
          <a:xfrm>
            <a:off x="514617" y="784857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R="0" lvl="0">
              <a:spcAft>
                <a:spcPts val="0"/>
              </a:spcAft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Investigating the key meteorological factors that significantly influence health risk scores?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1FCBAF4-C185-F7E8-9448-ED1A4F0DF483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6242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8" y="1504738"/>
            <a:ext cx="3580689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(gusts and speed)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humidity increase health risk scores, while factors like visibility, sunrise/sunset times, and moon phases reduce them. </a:t>
            </a:r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DB3E2BA-3635-A2E1-04AA-E81A018D7AA2}"/>
              </a:ext>
            </a:extLst>
          </p:cNvPr>
          <p:cNvSpPr txBox="1">
            <a:spLocks/>
          </p:cNvSpPr>
          <p:nvPr/>
        </p:nvSpPr>
        <p:spPr>
          <a:xfrm>
            <a:off x="487458" y="645138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changes in humidity might affect overall health risk?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6FCBB-D07E-7489-E02F-140AB5AB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5" y="1504738"/>
            <a:ext cx="4192162" cy="404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E6E05-E5D6-2AC5-0578-0883A085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82" y="1590241"/>
            <a:ext cx="4164106" cy="38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7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7" y="1499700"/>
            <a:ext cx="5608543" cy="391427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oth health risk and wind gust scores fluctuate similarly over time, peaking around September 8th and declining sharply by mid- September. Health risk score is being influenced by windgust.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EFC78-3FAA-ACEC-F0EA-1331F2AF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65" y="1499700"/>
            <a:ext cx="4295040" cy="2234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32544-1469-2571-5133-F5EF453C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61" y="3562880"/>
            <a:ext cx="4295040" cy="199061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A783252-FC3E-B3A5-A5B1-67FEC2D0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EBF5BC9-E704-2707-9541-02C30FE6BF41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Examining how wind speed and health risk scores vary over days.</a:t>
            </a:r>
          </a:p>
          <a:p>
            <a:pPr marR="0" lvl="0">
              <a:spcAft>
                <a:spcPts val="0"/>
              </a:spcAft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2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091" y="989344"/>
            <a:ext cx="9539042" cy="460569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Variation: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are higher on weekends compared to weekdays, indicating greater risks during weekends.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City Comparison: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San Jose has the highest health risk and wind gusts, while Philadelphia shows the lowest health risk.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Meteorological Impact: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 gusts significantly increase health risk scores, while temperature has a weaker influence.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Humidity and Health: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fluctuate with changes in wind gusts, peaking in early September.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Key Factors: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increase health risks, while visibility and sunrise/sunset times lowers them indirectly.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0" y="88228"/>
            <a:ext cx="10483326" cy="9750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Conclusion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273834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Goudy Old Style" panose="02020502050305020303" pitchFamily="18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967119"/>
            <a:ext cx="8236789" cy="3474508"/>
          </a:xfrm>
        </p:spPr>
        <p:txBody>
          <a:bodyPr/>
          <a:lstStyle/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Formulating SMART, research-driven questions.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Conducting thorough Exploratory Data Analysis (EDA)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Applying relevant statistical tests.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Presenting findings and conclusions.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Purpose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health risk scores differ between weekdays and weekends?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Analyzing how key meteorological factors vary across different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Investigating the key meteorological factors that significantly influence health risk scores?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changes in humidity might affect overall health?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Examining how wind speed and health risk scores vary over days.</a:t>
            </a:r>
          </a:p>
          <a:p>
            <a:pPr marR="0" lvl="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82523"/>
              </a:solidFill>
              <a:latin typeface="Ginto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0"/>
              </a:rPr>
              <a:t>Smart Questions</a:t>
            </a: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37E52A76-C488-B568-1982-7D371D86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21D6460-B6D5-CAB4-D8F0-C30BDDC708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Understand the Dataset and its Structure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Categorizing Variables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Handling Missing Values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Detecting Outliers - Boxplot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 - Histogram and Bar plots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Bivariate Analysis (Analyzing Two Variables Together) - Scatter plot</a:t>
            </a:r>
          </a:p>
          <a:p>
            <a:pPr marL="457200" indent="-457200" algn="l">
              <a:buAutoNum type="arabicPeriod" startAt="5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Multivariate Analysis (Analyzing More Than Two Variables) - correlation matrix heatmap</a:t>
            </a:r>
          </a:p>
        </p:txBody>
      </p:sp>
    </p:spTree>
    <p:extLst>
      <p:ext uri="{BB962C8B-B14F-4D97-AF65-F5344CB8AC3E}">
        <p14:creationId xmlns:p14="http://schemas.microsoft.com/office/powerpoint/2010/main" val="10048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2F8839D9-4439-6328-409C-2AF472AA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405048B-8D08-7B31-39ED-244FEC725A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Dataset Loading and Details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Collection of 27674 observations related to weather and its potential health impacts across major seven U.S. cities.</a:t>
            </a:r>
          </a:p>
          <a:p>
            <a:endParaRPr lang="en-US" i="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699A0-6526-5783-447A-ED997824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08" y="1597901"/>
            <a:ext cx="6436628" cy="40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1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0BE140EF-664D-122B-8126-140CB34D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0BF6BB-133D-2FB5-E292-706EEFE89175}"/>
              </a:ext>
            </a:extLst>
          </p:cNvPr>
          <p:cNvSpPr txBox="1">
            <a:spLocks/>
          </p:cNvSpPr>
          <p:nvPr/>
        </p:nvSpPr>
        <p:spPr>
          <a:xfrm>
            <a:off x="733698" y="1513704"/>
            <a:ext cx="5013959" cy="38305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BEE337-AC39-E163-5832-67DC30B9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2" t="1468" b="-1"/>
          <a:stretch/>
        </p:blipFill>
        <p:spPr>
          <a:xfrm>
            <a:off x="5984342" y="1513703"/>
            <a:ext cx="5723976" cy="4023337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F07D695E-615C-5A49-7250-D0601960F8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Appropriate Datatype Conversion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Out of 43 variables, 9 variables are factor, 30 are numeric, and 3 are character.</a:t>
            </a:r>
          </a:p>
        </p:txBody>
      </p:sp>
    </p:spTree>
    <p:extLst>
      <p:ext uri="{BB962C8B-B14F-4D97-AF65-F5344CB8AC3E}">
        <p14:creationId xmlns:p14="http://schemas.microsoft.com/office/powerpoint/2010/main" val="239947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22BD25D-55EE-8AE7-4F59-9329D7450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5019898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Unwanted Column</a:t>
            </a:r>
          </a:p>
          <a:p>
            <a:pPr marL="0" indent="0"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season , snow, snowdepth and month columns as they have single value.</a:t>
            </a:r>
          </a:p>
          <a:p>
            <a:endParaRPr lang="en-US" i="0" dirty="0">
              <a:effectLst/>
            </a:endParaRP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3CCBD8B9-91A7-0930-4A6E-74E62679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pPr algn="l"/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AF787A-A5ED-876E-C233-8D7B237E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5" b="1"/>
          <a:stretch/>
        </p:blipFill>
        <p:spPr>
          <a:xfrm>
            <a:off x="5858098" y="2026599"/>
            <a:ext cx="5778797" cy="28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0D66274F-75B4-8F28-B59F-39067CF9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FBC394A-33C1-8900-655A-4B1498E050F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4168140" cy="1603375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Missing values</a:t>
            </a:r>
          </a:p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duplicate rows</a:t>
            </a: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8CD3A-C151-C573-9900-889D6AB61D9D}"/>
              </a:ext>
            </a:extLst>
          </p:cNvPr>
          <p:cNvSpPr txBox="1"/>
          <p:nvPr/>
        </p:nvSpPr>
        <p:spPr>
          <a:xfrm>
            <a:off x="854074" y="3661410"/>
            <a:ext cx="37722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No missing values and duplicate rows</a:t>
            </a:r>
          </a:p>
          <a:p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88512B-6AE0-22EE-1E3B-D97F038A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" t="1474" r="2260"/>
          <a:stretch/>
        </p:blipFill>
        <p:spPr>
          <a:xfrm>
            <a:off x="4662533" y="1611517"/>
            <a:ext cx="6808206" cy="40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023573F-B59A-D419-3FF9-117D6F98C81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3742853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Removing Outliers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After removing the outliers, we are left with 18885 observations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345D9-0446-FA6F-266E-2F87EDF5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11650"/>
            <a:ext cx="5449569" cy="2548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E8BA2-853C-6194-74E6-5E053A4D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6" t="68317" r="25414"/>
          <a:stretch/>
        </p:blipFill>
        <p:spPr>
          <a:xfrm>
            <a:off x="7278987" y="4620270"/>
            <a:ext cx="3277354" cy="3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5711</TotalTime>
  <Words>701</Words>
  <Application>Microsoft Office PowerPoint</Application>
  <PresentationFormat>Widescreen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Ginto</vt:lpstr>
      <vt:lpstr>Goudy Old Style</vt:lpstr>
      <vt:lpstr>Office Theme</vt:lpstr>
      <vt:lpstr>2_Office Theme</vt:lpstr>
      <vt:lpstr>1_Office Theme</vt:lpstr>
      <vt:lpstr>Urban Air Quality and Health Impact Analysis</vt:lpstr>
      <vt:lpstr>Purpose</vt:lpstr>
      <vt:lpstr>Smart Questions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PowerPoint Presentation</vt:lpstr>
      <vt:lpstr>PowerPoint Presentation</vt:lpstr>
      <vt:lpstr>PowerPoint Presentation</vt:lpstr>
      <vt:lpstr>Exploratory Data Analysis (EDA)</vt:lpstr>
      <vt:lpstr>Exploratory Data Analysis (EDA)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Aswin Balaji T R</cp:lastModifiedBy>
  <cp:revision>100</cp:revision>
  <dcterms:created xsi:type="dcterms:W3CDTF">2020-03-10T16:22:03Z</dcterms:created>
  <dcterms:modified xsi:type="dcterms:W3CDTF">2024-10-21T19:02:27Z</dcterms:modified>
</cp:coreProperties>
</file>